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olors9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hart10.xml" ContentType="application/vnd.openxmlformats-officedocument.drawingml.chart+xml"/>
  <Override PartName="/ppt/charts/colors4.xml" ContentType="application/vnd.ms-office.chartcolor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authors.xml" ContentType="application/vnd.ms-powerpoint.authors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hart5.xml" ContentType="application/vnd.openxmlformats-officedocument.drawingml.chart+xml"/>
  <Override PartName="/ppt/charts/style10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2" r:id="rId8"/>
    <p:sldId id="266" r:id="rId9"/>
    <p:sldId id="265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299C8C-74CE-AE5E-E712-AF507C59834B}" name="Christopher Doughty" initials="CD" userId="Christopher Dought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414"/>
    <a:srgbClr val="C78D4E"/>
    <a:srgbClr val="AB7942"/>
    <a:srgbClr val="9D834B"/>
    <a:srgbClr val="F5A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ellegonzales/Downloads/GFDF%20Sediment%20Sieve%20Data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vs Grain Size (BSNE 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'(A) Cumulative Mass%'!$A$3</c:f>
              <c:strCache>
                <c:ptCount val="1"/>
                <c:pt idx="0">
                  <c:v>4/21/23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Mass%'!$B$2:$K$2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Mass%'!$B$3:$K$3</c:f>
              <c:numCache>
                <c:formatCode>General</c:formatCode>
                <c:ptCount val="10"/>
                <c:pt idx="0">
                  <c:v>1.08022239872915E-2</c:v>
                </c:pt>
                <c:pt idx="1">
                  <c:v>0.108022239872915</c:v>
                </c:pt>
                <c:pt idx="2">
                  <c:v>0.98681493248609997</c:v>
                </c:pt>
                <c:pt idx="3">
                  <c:v>4.2351072279586965</c:v>
                </c:pt>
                <c:pt idx="4">
                  <c:v>27.998093725178702</c:v>
                </c:pt>
                <c:pt idx="5">
                  <c:v>61.409372517871304</c:v>
                </c:pt>
                <c:pt idx="6">
                  <c:v>82.040984908657634</c:v>
                </c:pt>
                <c:pt idx="7">
                  <c:v>98.011755361397903</c:v>
                </c:pt>
                <c:pt idx="8">
                  <c:v>99.785226370134993</c:v>
                </c:pt>
                <c:pt idx="9">
                  <c:v>99.999999999999972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ED8-9043-80C0-71F092A4656F}"/>
            </c:ext>
          </c:extLst>
        </c:ser>
        <c:ser>
          <c:idx val="1"/>
          <c:order val="1"/>
          <c:tx>
            <c:strRef>
              <c:f>'(A) Cumulative Mass%'!$A$4</c:f>
              <c:strCache>
                <c:ptCount val="1"/>
                <c:pt idx="0">
                  <c:v>5/5/23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'(A) Cumulative Mass%'!$B$2:$K$2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Mass%'!$B$4:$K$4</c:f>
              <c:numCache>
                <c:formatCode>General</c:formatCode>
                <c:ptCount val="10"/>
                <c:pt idx="0">
                  <c:v>3.1417095828302495E-2</c:v>
                </c:pt>
                <c:pt idx="1">
                  <c:v>0.63327008846068555</c:v>
                </c:pt>
                <c:pt idx="2">
                  <c:v>3.2002316240790476</c:v>
                </c:pt>
                <c:pt idx="3">
                  <c:v>8.0550969617820272</c:v>
                </c:pt>
                <c:pt idx="4">
                  <c:v>39.586772786634796</c:v>
                </c:pt>
                <c:pt idx="5">
                  <c:v>74.005741320257258</c:v>
                </c:pt>
                <c:pt idx="6">
                  <c:v>88.986767858462912</c:v>
                </c:pt>
                <c:pt idx="7">
                  <c:v>98.426065101150741</c:v>
                </c:pt>
                <c:pt idx="8">
                  <c:v>99.881107853041925</c:v>
                </c:pt>
                <c:pt idx="9">
                  <c:v>100.00000000000001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ED8-9043-80C0-71F092A4656F}"/>
            </c:ext>
          </c:extLst>
        </c:ser>
        <c:ser>
          <c:idx val="2"/>
          <c:order val="2"/>
          <c:tx>
            <c:strRef>
              <c:f>'(A) Cumulative Mass%'!$A$5</c:f>
              <c:strCache>
                <c:ptCount val="1"/>
                <c:pt idx="0">
                  <c:v>5/31/23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'(A) Cumulative Mass%'!$B$2:$K$2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Mass%'!$B$5:$K$5</c:f>
              <c:numCache>
                <c:formatCode>General</c:formatCode>
                <c:ptCount val="10"/>
                <c:pt idx="0">
                  <c:v>0</c:v>
                </c:pt>
                <c:pt idx="1">
                  <c:v>1.7287977364274967E-2</c:v>
                </c:pt>
                <c:pt idx="2">
                  <c:v>0.31291239029337692</c:v>
                </c:pt>
                <c:pt idx="3">
                  <c:v>2.9199393768260427</c:v>
                </c:pt>
                <c:pt idx="4">
                  <c:v>56.21416346358864</c:v>
                </c:pt>
                <c:pt idx="5">
                  <c:v>84.741054912378758</c:v>
                </c:pt>
                <c:pt idx="6">
                  <c:v>95.484956578363509</c:v>
                </c:pt>
                <c:pt idx="7">
                  <c:v>99.160380566008371</c:v>
                </c:pt>
                <c:pt idx="8">
                  <c:v>99.977525629426438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ED8-9043-80C0-71F092A4656F}"/>
            </c:ext>
          </c:extLst>
        </c:ser>
        <c:ser>
          <c:idx val="3"/>
          <c:order val="3"/>
          <c:tx>
            <c:strRef>
              <c:f>'(A) Cumulative Mass%'!$A$6</c:f>
              <c:strCache>
                <c:ptCount val="1"/>
                <c:pt idx="0">
                  <c:v>7/21/23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'(A) Cumulative Mass%'!$B$2:$K$2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Mass%'!$B$6:$K$6</c:f>
              <c:numCache>
                <c:formatCode>General</c:formatCode>
                <c:ptCount val="10"/>
                <c:pt idx="0">
                  <c:v>4.2765779600723126E-3</c:v>
                </c:pt>
                <c:pt idx="1">
                  <c:v>1.7883871469393305E-2</c:v>
                </c:pt>
                <c:pt idx="2">
                  <c:v>0.3028594755360301</c:v>
                </c:pt>
                <c:pt idx="3">
                  <c:v>2.745174270551872</c:v>
                </c:pt>
                <c:pt idx="4">
                  <c:v>43.987325778045602</c:v>
                </c:pt>
                <c:pt idx="5">
                  <c:v>74.485547110394023</c:v>
                </c:pt>
                <c:pt idx="6">
                  <c:v>87.298952238399778</c:v>
                </c:pt>
                <c:pt idx="7">
                  <c:v>97.772291662616865</c:v>
                </c:pt>
                <c:pt idx="8">
                  <c:v>99.774507707559806</c:v>
                </c:pt>
                <c:pt idx="9">
                  <c:v>99.999999999999986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ED8-9043-80C0-71F092A4656F}"/>
            </c:ext>
          </c:extLst>
        </c:ser>
        <c:ser>
          <c:idx val="4"/>
          <c:order val="4"/>
          <c:tx>
            <c:strRef>
              <c:f>'(A) Cumulative Mass%'!$A$7</c:f>
              <c:strCache>
                <c:ptCount val="1"/>
                <c:pt idx="0">
                  <c:v>11/16/23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'(A) Cumulative Mass%'!$B$2:$K$2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Mass%'!$B$7:$K$7</c:f>
              <c:numCache>
                <c:formatCode>General</c:formatCode>
                <c:ptCount val="10"/>
                <c:pt idx="0">
                  <c:v>0</c:v>
                </c:pt>
                <c:pt idx="1">
                  <c:v>0.31852707480135811</c:v>
                </c:pt>
                <c:pt idx="2">
                  <c:v>2.0424236060065106</c:v>
                </c:pt>
                <c:pt idx="3">
                  <c:v>6.8185795792642363</c:v>
                </c:pt>
                <c:pt idx="4">
                  <c:v>22.272393153418037</c:v>
                </c:pt>
                <c:pt idx="5">
                  <c:v>33.77612097028247</c:v>
                </c:pt>
                <c:pt idx="6">
                  <c:v>48.095838146242428</c:v>
                </c:pt>
                <c:pt idx="7">
                  <c:v>91.548531625188133</c:v>
                </c:pt>
                <c:pt idx="8">
                  <c:v>98.585879799782973</c:v>
                </c:pt>
                <c:pt idx="9">
                  <c:v>99.999999999999986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ED8-9043-80C0-71F092A4656F}"/>
            </c:ext>
          </c:extLst>
        </c:ser>
        <c:ser>
          <c:idx val="5"/>
          <c:order val="5"/>
          <c:tx>
            <c:strRef>
              <c:f>'(A) Cumulative Mass%'!$A$8</c:f>
              <c:strCache>
                <c:ptCount val="1"/>
                <c:pt idx="0">
                  <c:v>12/19/23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'(A) Cumulative Mass%'!$B$2:$K$2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Mass%'!$B$8:$K$8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0.29049337019163196</c:v>
                </c:pt>
                <c:pt idx="3">
                  <c:v>2.5160474160146187</c:v>
                </c:pt>
                <c:pt idx="4">
                  <c:v>24.954317574848897</c:v>
                </c:pt>
                <c:pt idx="5">
                  <c:v>62.001593028159107</c:v>
                </c:pt>
                <c:pt idx="6">
                  <c:v>82.81403738930797</c:v>
                </c:pt>
                <c:pt idx="7">
                  <c:v>91.997376188914401</c:v>
                </c:pt>
                <c:pt idx="8">
                  <c:v>99.868809445719904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ED8-9043-80C0-71F092A4656F}"/>
            </c:ext>
          </c:extLst>
        </c:ser>
        <c:ser>
          <c:idx val="6"/>
          <c:order val="6"/>
          <c:tx>
            <c:strRef>
              <c:f>'(A) Cumulative Mass%'!$A$9</c:f>
              <c:strCache>
                <c:ptCount val="1"/>
                <c:pt idx="0">
                  <c:v>2/20/24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'(A) Cumulative Mass%'!$B$2:$K$2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Mass%'!$B$9:$K$9</c:f>
              <c:numCache>
                <c:formatCode>General</c:formatCode>
                <c:ptCount val="10"/>
                <c:pt idx="0">
                  <c:v>1.311169243167529E-2</c:v>
                </c:pt>
                <c:pt idx="1">
                  <c:v>4.6050822199054681E-2</c:v>
                </c:pt>
                <c:pt idx="2">
                  <c:v>0.52638648152530565</c:v>
                </c:pt>
                <c:pt idx="3">
                  <c:v>2.8954454457655627</c:v>
                </c:pt>
                <c:pt idx="4">
                  <c:v>42.6018074947713</c:v>
                </c:pt>
                <c:pt idx="5">
                  <c:v>64.885608478468029</c:v>
                </c:pt>
                <c:pt idx="6">
                  <c:v>80.926644877805415</c:v>
                </c:pt>
                <c:pt idx="7">
                  <c:v>97.470402752815801</c:v>
                </c:pt>
                <c:pt idx="8">
                  <c:v>99.685958976392541</c:v>
                </c:pt>
                <c:pt idx="9">
                  <c:v>99.999999999999986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6ED8-9043-80C0-71F092A4656F}"/>
            </c:ext>
          </c:extLst>
        </c:ser>
        <c:ser>
          <c:idx val="7"/>
          <c:order val="7"/>
          <c:tx>
            <c:strRef>
              <c:f>'(A) Cumulative Mass%'!$A$10</c:f>
              <c:strCache>
                <c:ptCount val="1"/>
                <c:pt idx="0">
                  <c:v>3/12/24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'(A) Cumulative Mass%'!$B$2:$K$2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Mass%'!$B$10:$K$10</c:f>
              <c:numCache>
                <c:formatCode>General</c:formatCode>
                <c:ptCount val="10"/>
                <c:pt idx="0">
                  <c:v>1.9566299006591042E-3</c:v>
                </c:pt>
                <c:pt idx="1">
                  <c:v>0.11236646000927999</c:v>
                </c:pt>
                <c:pt idx="2">
                  <c:v>1.221775613682992</c:v>
                </c:pt>
                <c:pt idx="3">
                  <c:v>4.771661290593082</c:v>
                </c:pt>
                <c:pt idx="4">
                  <c:v>28.879857333728381</c:v>
                </c:pt>
                <c:pt idx="5">
                  <c:v>52.354664326164603</c:v>
                </c:pt>
                <c:pt idx="6">
                  <c:v>73.211500511518949</c:v>
                </c:pt>
                <c:pt idx="7">
                  <c:v>91.096774914886581</c:v>
                </c:pt>
                <c:pt idx="8">
                  <c:v>99.509165413491786</c:v>
                </c:pt>
                <c:pt idx="9">
                  <c:v>99.999999999999986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6ED8-9043-80C0-71F092A4656F}"/>
            </c:ext>
          </c:extLst>
        </c:ser>
        <c:ser>
          <c:idx val="8"/>
          <c:order val="8"/>
          <c:tx>
            <c:strRef>
              <c:f>'(A) Cumulative Mass%'!$A$11</c:f>
              <c:strCache>
                <c:ptCount val="1"/>
                <c:pt idx="0">
                  <c:v>3/28/24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'(A) Cumulative Mass%'!$B$2:$K$2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Mass%'!$B$11:$K$11</c:f>
              <c:numCache>
                <c:formatCode>General</c:formatCode>
                <c:ptCount val="10"/>
                <c:pt idx="0">
                  <c:v>5.6915885586960202E-2</c:v>
                </c:pt>
                <c:pt idx="1">
                  <c:v>0.88643464360967794</c:v>
                </c:pt>
                <c:pt idx="2">
                  <c:v>4.5799123253166698</c:v>
                </c:pt>
                <c:pt idx="3">
                  <c:v>14.832037588704013</c:v>
                </c:pt>
                <c:pt idx="4">
                  <c:v>54.532684250042372</c:v>
                </c:pt>
                <c:pt idx="5">
                  <c:v>82.811402552738002</c:v>
                </c:pt>
                <c:pt idx="6">
                  <c:v>92.433820145801533</c:v>
                </c:pt>
                <c:pt idx="7">
                  <c:v>99.280680084283944</c:v>
                </c:pt>
                <c:pt idx="8">
                  <c:v>99.8147206277701</c:v>
                </c:pt>
                <c:pt idx="9">
                  <c:v>99.999999999999986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6ED8-9043-80C0-71F092A4656F}"/>
            </c:ext>
          </c:extLst>
        </c:ser>
        <c:ser>
          <c:idx val="9"/>
          <c:order val="9"/>
          <c:tx>
            <c:strRef>
              <c:f>'(A) Cumulative Mass%'!$A$12</c:f>
              <c:strCache>
                <c:ptCount val="1"/>
                <c:pt idx="0">
                  <c:v>4/16/24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xVal>
            <c:numRef>
              <c:f>'(A) Cumulative Mass%'!$B$2:$K$2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Mass%'!$B$12:$K$12</c:f>
              <c:numCache>
                <c:formatCode>General</c:formatCode>
                <c:ptCount val="10"/>
                <c:pt idx="0">
                  <c:v>2.172449001759684E-2</c:v>
                </c:pt>
                <c:pt idx="1">
                  <c:v>0.25598690737401614</c:v>
                </c:pt>
                <c:pt idx="2">
                  <c:v>1.7651148139297432</c:v>
                </c:pt>
                <c:pt idx="3">
                  <c:v>6.2483254038944764</c:v>
                </c:pt>
                <c:pt idx="4">
                  <c:v>29.958071734266042</c:v>
                </c:pt>
                <c:pt idx="5">
                  <c:v>59.929178162542641</c:v>
                </c:pt>
                <c:pt idx="6">
                  <c:v>81.926672604693948</c:v>
                </c:pt>
                <c:pt idx="7">
                  <c:v>98.709203218121132</c:v>
                </c:pt>
                <c:pt idx="8">
                  <c:v>99.709253908597844</c:v>
                </c:pt>
                <c:pt idx="9">
                  <c:v>100.00000000000001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6ED8-9043-80C0-71F092A46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62415"/>
        <c:axId val="1081544703"/>
      </c:scatterChart>
      <c:valAx>
        <c:axId val="1081462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544703"/>
        <c:crosses val="autoZero"/>
        <c:crossBetween val="midCat"/>
      </c:valAx>
      <c:valAx>
        <c:axId val="108154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46241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 and Felsic Grains</a:t>
            </a:r>
          </a:p>
          <a:p>
            <a:pPr>
              <a:defRPr/>
            </a:pPr>
            <a:r>
              <a:rPr lang="en-US"/>
              <a:t>53.5 cm Height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Mass%'!$C$67:$L$67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Mass%'!$C$68:$L$68</c:f>
              <c:numCache>
                <c:formatCode>General</c:formatCode>
                <c:ptCount val="10"/>
                <c:pt idx="0">
                  <c:v>0</c:v>
                </c:pt>
                <c:pt idx="1">
                  <c:v>4.8724259410258259</c:v>
                </c:pt>
                <c:pt idx="2">
                  <c:v>23.333280039052809</c:v>
                </c:pt>
                <c:pt idx="3">
                  <c:v>41.640695549231083</c:v>
                </c:pt>
                <c:pt idx="4">
                  <c:v>51.339234441954673</c:v>
                </c:pt>
                <c:pt idx="5">
                  <c:v>55.847436905576728</c:v>
                </c:pt>
                <c:pt idx="6">
                  <c:v>65.551504809634693</c:v>
                </c:pt>
                <c:pt idx="7">
                  <c:v>98.111502714827367</c:v>
                </c:pt>
                <c:pt idx="8">
                  <c:v>99.999999999999986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684-D54A-9BE6-7AA5A5E80639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Mass%'!$C$67:$L$67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Mass%'!$C$69:$L$69</c:f>
              <c:numCache>
                <c:formatCode>General</c:formatCode>
                <c:ptCount val="10"/>
                <c:pt idx="0">
                  <c:v>0</c:v>
                </c:pt>
                <c:pt idx="1">
                  <c:v>2.8808404072128986E-2</c:v>
                </c:pt>
                <c:pt idx="2">
                  <c:v>0.40780320763727224</c:v>
                </c:pt>
                <c:pt idx="3">
                  <c:v>2.2452664965439366</c:v>
                </c:pt>
                <c:pt idx="4">
                  <c:v>6.7583714692592816</c:v>
                </c:pt>
                <c:pt idx="5">
                  <c:v>11.015754346061676</c:v>
                </c:pt>
                <c:pt idx="6">
                  <c:v>26.156556499958167</c:v>
                </c:pt>
                <c:pt idx="7">
                  <c:v>90.32729934234743</c:v>
                </c:pt>
                <c:pt idx="8">
                  <c:v>97.926254848417145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684-D54A-9BE6-7AA5A5E80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7575311"/>
        <c:axId val="877332015"/>
      </c:scatterChart>
      <c:valAx>
        <c:axId val="877575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332015"/>
        <c:crosses val="autoZero"/>
        <c:crossBetween val="midCat"/>
      </c:valAx>
      <c:valAx>
        <c:axId val="87733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5753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 and Felsic</a:t>
            </a:r>
            <a:r>
              <a:rPr lang="en-US" baseline="0"/>
              <a:t> Grains</a:t>
            </a:r>
          </a:p>
          <a:p>
            <a:pPr>
              <a:defRPr/>
            </a:pPr>
            <a:r>
              <a:rPr lang="en-US" baseline="0"/>
              <a:t>77 cm Height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Mass%'!$C$70:$L$70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Mass%'!$C$71:$L$71</c:f>
              <c:numCache>
                <c:formatCode>General</c:formatCode>
                <c:ptCount val="10"/>
                <c:pt idx="0">
                  <c:v>0</c:v>
                </c:pt>
                <c:pt idx="1">
                  <c:v>4.7245511842712267</c:v>
                </c:pt>
                <c:pt idx="2">
                  <c:v>11.478143166294739</c:v>
                </c:pt>
                <c:pt idx="3">
                  <c:v>22.651873944977442</c:v>
                </c:pt>
                <c:pt idx="4">
                  <c:v>30.845452257292393</c:v>
                </c:pt>
                <c:pt idx="5">
                  <c:v>35.188394779913033</c:v>
                </c:pt>
                <c:pt idx="6">
                  <c:v>48.232611765926862</c:v>
                </c:pt>
                <c:pt idx="7">
                  <c:v>90.696620441558792</c:v>
                </c:pt>
                <c:pt idx="8">
                  <c:v>100.00000000000001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D55-5F45-92C4-0D3108234948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Mass%'!$C$70:$L$70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Mass%'!$C$72:$L$72</c:f>
              <c:numCache>
                <c:formatCode>General</c:formatCode>
                <c:ptCount val="10"/>
                <c:pt idx="0">
                  <c:v>0</c:v>
                </c:pt>
                <c:pt idx="1">
                  <c:v>1.4738892562007224E-2</c:v>
                </c:pt>
                <c:pt idx="2">
                  <c:v>0.18918828078027619</c:v>
                </c:pt>
                <c:pt idx="3">
                  <c:v>0.79048882562530409</c:v>
                </c:pt>
                <c:pt idx="4">
                  <c:v>1.9662949972040367</c:v>
                </c:pt>
                <c:pt idx="5">
                  <c:v>4.0362987142385194</c:v>
                </c:pt>
                <c:pt idx="6">
                  <c:v>15.267633975303859</c:v>
                </c:pt>
                <c:pt idx="7">
                  <c:v>74.681488982759447</c:v>
                </c:pt>
                <c:pt idx="8">
                  <c:v>96.598829051057464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D55-5F45-92C4-0D3108234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489583"/>
        <c:axId val="817865711"/>
      </c:scatterChart>
      <c:valAx>
        <c:axId val="954489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865711"/>
        <c:crosses val="autoZero"/>
        <c:crossBetween val="midCat"/>
      </c:valAx>
      <c:valAx>
        <c:axId val="817865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89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 an Felsic Grains</a:t>
            </a:r>
          </a:p>
          <a:p>
            <a:pPr>
              <a:defRPr/>
            </a:pPr>
            <a:r>
              <a:rPr lang="en-US"/>
              <a:t>99 cm Height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Mass%'!$C$73:$L$73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Mass%'!$C$74:$L$74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4.8859128775052323</c:v>
                </c:pt>
                <c:pt idx="3">
                  <c:v>4.8859128775052323</c:v>
                </c:pt>
                <c:pt idx="4">
                  <c:v>6.7296414353406719</c:v>
                </c:pt>
                <c:pt idx="5">
                  <c:v>10.009401257438942</c:v>
                </c:pt>
                <c:pt idx="6">
                  <c:v>19.370191078775516</c:v>
                </c:pt>
                <c:pt idx="7">
                  <c:v>82.460392394938268</c:v>
                </c:pt>
                <c:pt idx="8">
                  <c:v>99.999999999999986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4A-7B46-AFE1-E4007596E9CF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Mass%'!$C$73:$L$73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Mass%'!$C$75:$L$75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9.8200612233651563E-2</c:v>
                </c:pt>
                <c:pt idx="3">
                  <c:v>9.8200612233651563E-2</c:v>
                </c:pt>
                <c:pt idx="4">
                  <c:v>0.43170992756573279</c:v>
                </c:pt>
                <c:pt idx="5">
                  <c:v>1.6841706613320011</c:v>
                </c:pt>
                <c:pt idx="6">
                  <c:v>10.903027077748984</c:v>
                </c:pt>
                <c:pt idx="7">
                  <c:v>73.036620323356132</c:v>
                </c:pt>
                <c:pt idx="8">
                  <c:v>96.185678232114412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C4A-7B46-AFE1-E4007596E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199519"/>
        <c:axId val="867327263"/>
      </c:scatterChart>
      <c:valAx>
        <c:axId val="867199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327263"/>
        <c:crosses val="autoZero"/>
        <c:crossBetween val="midCat"/>
      </c:valAx>
      <c:valAx>
        <c:axId val="867327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1995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</a:t>
            </a:r>
            <a:r>
              <a:rPr lang="en-US" baseline="0"/>
              <a:t> Mafic and Felsic Grains</a:t>
            </a:r>
          </a:p>
          <a:p>
            <a:pPr>
              <a:defRPr/>
            </a:pPr>
            <a:r>
              <a:rPr lang="en-US"/>
              <a:t>8 cm Height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Mass%'!$C$46:$L$46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Mass%'!$C$47:$L$47</c:f>
              <c:numCache>
                <c:formatCode>General</c:formatCode>
                <c:ptCount val="10"/>
                <c:pt idx="0">
                  <c:v>0.18222633522160731</c:v>
                </c:pt>
                <c:pt idx="1">
                  <c:v>1.6134328002965934</c:v>
                </c:pt>
                <c:pt idx="2">
                  <c:v>12.783571035965114</c:v>
                </c:pt>
                <c:pt idx="3">
                  <c:v>28.31733743768919</c:v>
                </c:pt>
                <c:pt idx="4">
                  <c:v>59.25490474446255</c:v>
                </c:pt>
                <c:pt idx="5">
                  <c:v>88.96348122982738</c:v>
                </c:pt>
                <c:pt idx="6">
                  <c:v>97.401374166348006</c:v>
                </c:pt>
                <c:pt idx="7">
                  <c:v>99.886715175310101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C38-A94E-A05B-C978A8328C79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Mass%'!$C$46:$L$46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Mass%'!$C$48:$L$48</c:f>
              <c:numCache>
                <c:formatCode>General</c:formatCode>
                <c:ptCount val="10"/>
                <c:pt idx="0">
                  <c:v>0</c:v>
                </c:pt>
                <c:pt idx="1">
                  <c:v>2.0486999923224145E-3</c:v>
                </c:pt>
                <c:pt idx="2">
                  <c:v>8.5362360803109133E-2</c:v>
                </c:pt>
                <c:pt idx="3">
                  <c:v>2.2867070029418022</c:v>
                </c:pt>
                <c:pt idx="4">
                  <c:v>27.130911698595497</c:v>
                </c:pt>
                <c:pt idx="5">
                  <c:v>65.021872964711989</c:v>
                </c:pt>
                <c:pt idx="6">
                  <c:v>87.741378884993637</c:v>
                </c:pt>
                <c:pt idx="7">
                  <c:v>99.129386174623647</c:v>
                </c:pt>
                <c:pt idx="8">
                  <c:v>99.924058715922783</c:v>
                </c:pt>
                <c:pt idx="9">
                  <c:v>100.00000000000001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C38-A94E-A05B-C978A8328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201423"/>
        <c:axId val="1132103039"/>
      </c:scatterChart>
      <c:valAx>
        <c:axId val="1191201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103039"/>
        <c:crosses val="autoZero"/>
        <c:crossBetween val="midCat"/>
      </c:valAx>
      <c:valAx>
        <c:axId val="113210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2014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 and Felsic Grains</a:t>
            </a:r>
          </a:p>
          <a:p>
            <a:pPr>
              <a:defRPr/>
            </a:pPr>
            <a:r>
              <a:rPr lang="en-US"/>
              <a:t>29.5 cm Height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Mass%'!$C$49:$L$49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Mass%'!$C$50:$L$50</c:f>
              <c:numCache>
                <c:formatCode>General</c:formatCode>
                <c:ptCount val="10"/>
                <c:pt idx="0">
                  <c:v>0</c:v>
                </c:pt>
                <c:pt idx="1">
                  <c:v>1.1041018399938052</c:v>
                </c:pt>
                <c:pt idx="2">
                  <c:v>13.705186579543533</c:v>
                </c:pt>
                <c:pt idx="3">
                  <c:v>35.117989094444155</c:v>
                </c:pt>
                <c:pt idx="4">
                  <c:v>73.542633796395592</c:v>
                </c:pt>
                <c:pt idx="5">
                  <c:v>83.312113221345527</c:v>
                </c:pt>
                <c:pt idx="6">
                  <c:v>90.309710491440484</c:v>
                </c:pt>
                <c:pt idx="7">
                  <c:v>99.65183773544409</c:v>
                </c:pt>
                <c:pt idx="8">
                  <c:v>99.999999999999986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D64-504D-BA95-50B70DA77AC1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Mass%'!$C$49:$L$49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Mass%'!$C$51:$L$51</c:f>
              <c:numCache>
                <c:formatCode>General</c:formatCode>
                <c:ptCount val="10"/>
                <c:pt idx="0">
                  <c:v>0</c:v>
                </c:pt>
                <c:pt idx="1">
                  <c:v>5.2916396396742414E-3</c:v>
                </c:pt>
                <c:pt idx="2">
                  <c:v>0.15227041706390212</c:v>
                </c:pt>
                <c:pt idx="3">
                  <c:v>3.4704899739195798</c:v>
                </c:pt>
                <c:pt idx="4">
                  <c:v>23.980253442252536</c:v>
                </c:pt>
                <c:pt idx="5">
                  <c:v>44.093766794181001</c:v>
                </c:pt>
                <c:pt idx="6">
                  <c:v>61.082349715296232</c:v>
                </c:pt>
                <c:pt idx="7">
                  <c:v>95.827054582899166</c:v>
                </c:pt>
                <c:pt idx="8">
                  <c:v>99.369949546129831</c:v>
                </c:pt>
                <c:pt idx="9">
                  <c:v>100.00000000000003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D64-504D-BA95-50B70DA77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4676847"/>
        <c:axId val="1191903455"/>
      </c:scatterChart>
      <c:valAx>
        <c:axId val="88467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903455"/>
        <c:crosses val="autoZero"/>
        <c:crossBetween val="midCat"/>
      </c:valAx>
      <c:valAx>
        <c:axId val="119190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</a:t>
                </a:r>
                <a:r>
                  <a:rPr lang="en-US" baseline="0"/>
                  <a:t> Mass %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6768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</a:t>
            </a:r>
            <a:r>
              <a:rPr lang="en-US" baseline="0"/>
              <a:t> and Felsic Grains</a:t>
            </a:r>
          </a:p>
          <a:p>
            <a:pPr>
              <a:defRPr/>
            </a:pPr>
            <a:r>
              <a:rPr lang="en-US" baseline="0"/>
              <a:t>53.5 cm Height</a:t>
            </a:r>
            <a:endParaRPr lang="en-US"/>
          </a:p>
        </c:rich>
      </c:tx>
      <c:layout>
        <c:manualLayout>
          <c:xMode val="edge"/>
          <c:yMode val="edge"/>
          <c:x val="0.13652777777777778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Mass%'!$C$52:$L$52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Mass%'!$C$53:$L$53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11.433811032128201</c:v>
                </c:pt>
                <c:pt idx="3">
                  <c:v>27.574288190774368</c:v>
                </c:pt>
                <c:pt idx="4">
                  <c:v>47.45816469043617</c:v>
                </c:pt>
                <c:pt idx="5">
                  <c:v>52.409476184617304</c:v>
                </c:pt>
                <c:pt idx="6">
                  <c:v>68.559565508569364</c:v>
                </c:pt>
                <c:pt idx="7">
                  <c:v>96.092588820997207</c:v>
                </c:pt>
                <c:pt idx="8">
                  <c:v>99.999999999999986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58-2D40-9099-22E9F1677E50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Mass%'!$C$52:$L$52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Mass%'!$C$54:$L$54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0.32799376710238326</c:v>
                </c:pt>
                <c:pt idx="3">
                  <c:v>1.9485309282698369</c:v>
                </c:pt>
                <c:pt idx="4">
                  <c:v>7.2722167084852636</c:v>
                </c:pt>
                <c:pt idx="5">
                  <c:v>11.675296175149942</c:v>
                </c:pt>
                <c:pt idx="6">
                  <c:v>26.037173178982904</c:v>
                </c:pt>
                <c:pt idx="7">
                  <c:v>85.624753161307154</c:v>
                </c:pt>
                <c:pt idx="8">
                  <c:v>98.440282834832061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58-2D40-9099-22E9F1677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4461119"/>
        <c:axId val="883833535"/>
      </c:scatterChart>
      <c:valAx>
        <c:axId val="884461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833535"/>
        <c:crosses val="autoZero"/>
        <c:crossBetween val="midCat"/>
      </c:valAx>
      <c:valAx>
        <c:axId val="883833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</a:t>
                </a:r>
                <a:r>
                  <a:rPr lang="en-US" baseline="0"/>
                  <a:t> Mass %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4611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 and Felsic</a:t>
            </a:r>
            <a:r>
              <a:rPr lang="en-US" baseline="0"/>
              <a:t> Grains</a:t>
            </a:r>
          </a:p>
          <a:p>
            <a:pPr>
              <a:defRPr/>
            </a:pPr>
            <a:r>
              <a:rPr lang="en-US" baseline="0"/>
              <a:t>76 cm Height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Mass%'!$C$55:$L$55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Mass%'!$C$56:$L$56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5.9916196414873015</c:v>
                </c:pt>
                <c:pt idx="4">
                  <c:v>12.201328586032943</c:v>
                </c:pt>
                <c:pt idx="5">
                  <c:v>15.4742397729849</c:v>
                </c:pt>
                <c:pt idx="6">
                  <c:v>31.605712532887082</c:v>
                </c:pt>
                <c:pt idx="7">
                  <c:v>92.298037414542563</c:v>
                </c:pt>
                <c:pt idx="8">
                  <c:v>100.00000000000001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04A-A34D-88F1-9B6107EEC06C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Mass%'!$C$55:$L$55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Mass%'!$C$57:$L$57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0.39435494764604101</c:v>
                </c:pt>
                <c:pt idx="4">
                  <c:v>1.6788692485605727</c:v>
                </c:pt>
                <c:pt idx="5">
                  <c:v>3.9287661771768767</c:v>
                </c:pt>
                <c:pt idx="6">
                  <c:v>17.377438717635076</c:v>
                </c:pt>
                <c:pt idx="7">
                  <c:v>81.291558861030637</c:v>
                </c:pt>
                <c:pt idx="8">
                  <c:v>97.851137568298554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04A-A34D-88F1-9B6107EEC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739343"/>
        <c:axId val="823695919"/>
      </c:scatterChart>
      <c:valAx>
        <c:axId val="813739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695919"/>
        <c:crosses val="autoZero"/>
        <c:crossBetween val="midCat"/>
      </c:valAx>
      <c:valAx>
        <c:axId val="82369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7393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 and Felsic Grains</a:t>
            </a:r>
          </a:p>
          <a:p>
            <a:pPr>
              <a:defRPr/>
            </a:pPr>
            <a:r>
              <a:rPr lang="en-US"/>
              <a:t>100 cm Height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Mass%'!$C$58:$L$58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Mass%'!$C$59:$L$59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9.9239253894133377</c:v>
                </c:pt>
                <c:pt idx="4">
                  <c:v>15.541204628221243</c:v>
                </c:pt>
                <c:pt idx="5">
                  <c:v>23.109521095336888</c:v>
                </c:pt>
                <c:pt idx="6">
                  <c:v>42.351367512668787</c:v>
                </c:pt>
                <c:pt idx="7">
                  <c:v>92.53739921956489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D9F-9742-A783-ED6C6E9B51BD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Mass%'!$C$58:$L$58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Mass%'!$C$60:$L$60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0.25563861297747081</c:v>
                </c:pt>
                <c:pt idx="4">
                  <c:v>1.5579399456367216</c:v>
                </c:pt>
                <c:pt idx="5">
                  <c:v>4.1481032975175047</c:v>
                </c:pt>
                <c:pt idx="6">
                  <c:v>16.044103082843662</c:v>
                </c:pt>
                <c:pt idx="7">
                  <c:v>79.39049723791733</c:v>
                </c:pt>
                <c:pt idx="8">
                  <c:v>98.421793317618324</c:v>
                </c:pt>
                <c:pt idx="9">
                  <c:v>99.999999999999986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D9F-9742-A783-ED6C6E9B5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185695"/>
        <c:axId val="887604783"/>
      </c:scatterChart>
      <c:valAx>
        <c:axId val="887185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604783"/>
        <c:crosses val="autoZero"/>
        <c:crossBetween val="midCat"/>
      </c:valAx>
      <c:valAx>
        <c:axId val="88760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1856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vs Grain Size for Varying Heights</a:t>
            </a:r>
          </a:p>
          <a:p>
            <a:pPr>
              <a:defRPr/>
            </a:pPr>
            <a:r>
              <a:rPr lang="en-US"/>
              <a:t>(5/31/23)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10.5 cm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'(A) Cumulative Mass%'!$B$30:$K$30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Mass%'!$B$31:$K$31</c:f>
              <c:numCache>
                <c:formatCode>General</c:formatCode>
                <c:ptCount val="10"/>
                <c:pt idx="0">
                  <c:v>0</c:v>
                </c:pt>
                <c:pt idx="1">
                  <c:v>1.798173056174926E-2</c:v>
                </c:pt>
                <c:pt idx="2">
                  <c:v>0.30688820158718744</c:v>
                </c:pt>
                <c:pt idx="3">
                  <c:v>2.8560982042245078</c:v>
                </c:pt>
                <c:pt idx="4">
                  <c:v>56.873216811719296</c:v>
                </c:pt>
                <c:pt idx="5">
                  <c:v>85.647582056630469</c:v>
                </c:pt>
                <c:pt idx="6">
                  <c:v>96.431825265530222</c:v>
                </c:pt>
                <c:pt idx="7">
                  <c:v>99.465343211297323</c:v>
                </c:pt>
                <c:pt idx="8">
                  <c:v>99.985614615550602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D15-8B4C-ADC9-44E9C4D5C406}"/>
            </c:ext>
          </c:extLst>
        </c:ser>
        <c:ser>
          <c:idx val="1"/>
          <c:order val="1"/>
          <c:tx>
            <c:v>33.5 cm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Mass%'!$B$30:$K$30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Mass%'!$B$32:$K$32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0.55936485023457239</c:v>
                </c:pt>
                <c:pt idx="3">
                  <c:v>5.1966798989534464</c:v>
                </c:pt>
                <c:pt idx="4">
                  <c:v>46.58967881631181</c:v>
                </c:pt>
                <c:pt idx="5">
                  <c:v>72.103933597979079</c:v>
                </c:pt>
                <c:pt idx="6">
                  <c:v>80.89137495488994</c:v>
                </c:pt>
                <c:pt idx="7">
                  <c:v>95.795741609527255</c:v>
                </c:pt>
                <c:pt idx="8">
                  <c:v>99.72933958859619</c:v>
                </c:pt>
                <c:pt idx="9">
                  <c:v>100.00000000000001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D15-8B4C-ADC9-44E9C4D5C406}"/>
            </c:ext>
          </c:extLst>
        </c:ser>
        <c:ser>
          <c:idx val="2"/>
          <c:order val="2"/>
          <c:tx>
            <c:v>58.5 cm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'(A) Cumulative Mass%'!$B$30:$K$30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Mass%'!$B$33:$K$33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1.6103059581320449</c:v>
                </c:pt>
                <c:pt idx="4">
                  <c:v>10.950080515297905</c:v>
                </c:pt>
                <c:pt idx="5">
                  <c:v>19.162640901771333</c:v>
                </c:pt>
                <c:pt idx="6">
                  <c:v>33.816425120772941</c:v>
                </c:pt>
                <c:pt idx="7">
                  <c:v>89.371980676328491</c:v>
                </c:pt>
                <c:pt idx="8">
                  <c:v>99.999999999999986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D15-8B4C-ADC9-44E9C4D5C406}"/>
            </c:ext>
          </c:extLst>
        </c:ser>
        <c:ser>
          <c:idx val="3"/>
          <c:order val="3"/>
          <c:tx>
            <c:v>83 cm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'(A) Cumulative Mass%'!$B$30:$K$30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Mass%'!$B$34:$K$34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1.1904761904761905</c:v>
                </c:pt>
                <c:pt idx="4">
                  <c:v>2.9761904761904763</c:v>
                </c:pt>
                <c:pt idx="5">
                  <c:v>8.6309523809523796</c:v>
                </c:pt>
                <c:pt idx="6">
                  <c:v>22.023809523809522</c:v>
                </c:pt>
                <c:pt idx="7">
                  <c:v>62.797619047619051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D15-8B4C-ADC9-44E9C4D5C406}"/>
            </c:ext>
          </c:extLst>
        </c:ser>
        <c:ser>
          <c:idx val="4"/>
          <c:order val="4"/>
          <c:tx>
            <c:v>105 cm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'(A) Cumulative Mass%'!$B$30:$K$30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Mass%'!$B$35:$K$35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2.0408163265306123</c:v>
                </c:pt>
                <c:pt idx="5">
                  <c:v>8.6734693877551017</c:v>
                </c:pt>
                <c:pt idx="6">
                  <c:v>23.469387755102041</c:v>
                </c:pt>
                <c:pt idx="7">
                  <c:v>28.061224489795919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D15-8B4C-ADC9-44E9C4D5C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4611423"/>
        <c:axId val="1148441087"/>
      </c:scatterChart>
      <c:valAx>
        <c:axId val="1384611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41087"/>
        <c:crosses val="autoZero"/>
        <c:crossBetween val="midCat"/>
      </c:valAx>
      <c:valAx>
        <c:axId val="114844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6114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vs Grain</a:t>
            </a:r>
            <a:r>
              <a:rPr lang="en-US" baseline="0"/>
              <a:t> Size for Varying Heights</a:t>
            </a:r>
          </a:p>
          <a:p>
            <a:pPr>
              <a:defRPr/>
            </a:pPr>
            <a:r>
              <a:rPr lang="en-US" baseline="0"/>
              <a:t>(11/16/23)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31 cm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'(A) Cumulative Mass%'!$B$79:$K$79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Mass%'!$B$80:$K$80</c:f>
              <c:numCache>
                <c:formatCode>General</c:formatCode>
                <c:ptCount val="10"/>
                <c:pt idx="0">
                  <c:v>0</c:v>
                </c:pt>
                <c:pt idx="1">
                  <c:v>0.40982508772399756</c:v>
                </c:pt>
                <c:pt idx="2">
                  <c:v>2.6652023678782846</c:v>
                </c:pt>
                <c:pt idx="3">
                  <c:v>9.1661532692256191</c:v>
                </c:pt>
                <c:pt idx="4">
                  <c:v>31.302065197010691</c:v>
                </c:pt>
                <c:pt idx="5">
                  <c:v>47.295957999625003</c:v>
                </c:pt>
                <c:pt idx="6">
                  <c:v>62.472879222135916</c:v>
                </c:pt>
                <c:pt idx="7">
                  <c:v>96.300859829105633</c:v>
                </c:pt>
                <c:pt idx="8">
                  <c:v>99.287493638336073</c:v>
                </c:pt>
                <c:pt idx="9">
                  <c:v>100.00000000000001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087-E24B-B8DF-078A40CED5E5}"/>
            </c:ext>
          </c:extLst>
        </c:ser>
        <c:ser>
          <c:idx val="1"/>
          <c:order val="1"/>
          <c:tx>
            <c:v>53.5 cm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'(A) Cumulative Mass%'!$B$79:$K$79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Mass%'!$B$81:$K$81</c:f>
              <c:numCache>
                <c:formatCode>General</c:formatCode>
                <c:ptCount val="10"/>
                <c:pt idx="0">
                  <c:v>0</c:v>
                </c:pt>
                <c:pt idx="1">
                  <c:v>0.22831050228310507</c:v>
                </c:pt>
                <c:pt idx="2">
                  <c:v>1.3797895572761567</c:v>
                </c:pt>
                <c:pt idx="3">
                  <c:v>3.9209847131228912</c:v>
                </c:pt>
                <c:pt idx="4">
                  <c:v>8.6559459996029382</c:v>
                </c:pt>
                <c:pt idx="5">
                  <c:v>12.92435973793925</c:v>
                </c:pt>
                <c:pt idx="6">
                  <c:v>27.834028191383759</c:v>
                </c:pt>
                <c:pt idx="7">
                  <c:v>90.659122493547756</c:v>
                </c:pt>
                <c:pt idx="8">
                  <c:v>98.014691284494745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087-E24B-B8DF-078A40CED5E5}"/>
            </c:ext>
          </c:extLst>
        </c:ser>
        <c:ser>
          <c:idx val="2"/>
          <c:order val="2"/>
          <c:tx>
            <c:v>77 cm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'(A) Cumulative Mass%'!$B$79:$K$79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Mass%'!$B$82:$K$82</c:f>
              <c:numCache>
                <c:formatCode>General</c:formatCode>
                <c:ptCount val="10"/>
                <c:pt idx="0">
                  <c:v>0</c:v>
                </c:pt>
                <c:pt idx="1">
                  <c:v>0.10473031942747427</c:v>
                </c:pt>
                <c:pt idx="2">
                  <c:v>0.47128643742363419</c:v>
                </c:pt>
                <c:pt idx="3">
                  <c:v>1.2742188863676036</c:v>
                </c:pt>
                <c:pt idx="4">
                  <c:v>2.5833478792110318</c:v>
                </c:pt>
                <c:pt idx="5">
                  <c:v>4.6954093209984293</c:v>
                </c:pt>
                <c:pt idx="6">
                  <c:v>15.953918659451913</c:v>
                </c:pt>
                <c:pt idx="7">
                  <c:v>75.004363763309485</c:v>
                </c:pt>
                <c:pt idx="8">
                  <c:v>96.666084831558749</c:v>
                </c:pt>
                <c:pt idx="9">
                  <c:v>100.00000000000001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087-E24B-B8DF-078A40CED5E5}"/>
            </c:ext>
          </c:extLst>
        </c:ser>
        <c:ser>
          <c:idx val="3"/>
          <c:order val="3"/>
          <c:tx>
            <c:v>99 cm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numRef>
              <c:f>'(A) Cumulative Mass%'!$B$79:$K$79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Mass%'!$B$83:$K$83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0.14992503748125935</c:v>
                </c:pt>
                <c:pt idx="3">
                  <c:v>0.14992503748125935</c:v>
                </c:pt>
                <c:pt idx="4">
                  <c:v>0.49975012493753124</c:v>
                </c:pt>
                <c:pt idx="5">
                  <c:v>1.7741129435282357</c:v>
                </c:pt>
                <c:pt idx="6">
                  <c:v>10.994502748625687</c:v>
                </c:pt>
                <c:pt idx="7">
                  <c:v>73.138430784607692</c:v>
                </c:pt>
                <c:pt idx="8">
                  <c:v>96.226886556721638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087-E24B-B8DF-078A40CED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248143"/>
        <c:axId val="916235807"/>
      </c:scatterChart>
      <c:valAx>
        <c:axId val="864248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235807"/>
        <c:crosses val="autoZero"/>
        <c:crossBetween val="midCat"/>
      </c:valAx>
      <c:valAx>
        <c:axId val="91623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2481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Cumulative Mass % for Mafic and Felsic Grains</a:t>
            </a:r>
          </a:p>
          <a:p>
            <a:pPr>
              <a:defRPr/>
            </a:pPr>
            <a:r>
              <a:rPr lang="en-US" dirty="0"/>
              <a:t>10.5 cm Height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Mass%'!$C$87:$L$87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Mass%'!$C$88:$L$88</c:f>
              <c:numCache>
                <c:formatCode>General</c:formatCode>
                <c:ptCount val="10"/>
                <c:pt idx="0">
                  <c:v>0</c:v>
                </c:pt>
                <c:pt idx="1">
                  <c:v>0.23337947544790882</c:v>
                </c:pt>
                <c:pt idx="2">
                  <c:v>3.8470361449386377</c:v>
                </c:pt>
                <c:pt idx="3">
                  <c:v>17.296646554081764</c:v>
                </c:pt>
                <c:pt idx="4">
                  <c:v>79.78254893860661</c:v>
                </c:pt>
                <c:pt idx="5">
                  <c:v>94.729690068879407</c:v>
                </c:pt>
                <c:pt idx="6">
                  <c:v>98.693713992658601</c:v>
                </c:pt>
                <c:pt idx="7">
                  <c:v>99.808760962325479</c:v>
                </c:pt>
                <c:pt idx="8">
                  <c:v>100.00000000000001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19D-3140-B5C0-A45A58253F7F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Mass%'!$C$87:$L$87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Mass%'!$C$89:$L$89</c:f>
              <c:numCache>
                <c:formatCode>General</c:formatCode>
                <c:ptCount val="10"/>
                <c:pt idx="0">
                  <c:v>0</c:v>
                </c:pt>
                <c:pt idx="1">
                  <c:v>3.5501050290517167E-4</c:v>
                </c:pt>
                <c:pt idx="2">
                  <c:v>1.718601924851685E-2</c:v>
                </c:pt>
                <c:pt idx="3">
                  <c:v>1.674379689048483</c:v>
                </c:pt>
                <c:pt idx="4">
                  <c:v>54.998469309840168</c:v>
                </c:pt>
                <c:pt idx="5">
                  <c:v>84.904362690240603</c:v>
                </c:pt>
                <c:pt idx="6">
                  <c:v>96.246727323031251</c:v>
                </c:pt>
                <c:pt idx="7">
                  <c:v>99.437240184667175</c:v>
                </c:pt>
                <c:pt idx="8">
                  <c:v>99.984437411282471</c:v>
                </c:pt>
                <c:pt idx="9">
                  <c:v>100.00000000000001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19D-3140-B5C0-A45A58253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6274799"/>
        <c:axId val="877353135"/>
      </c:scatterChart>
      <c:valAx>
        <c:axId val="886274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353135"/>
        <c:crosses val="autoZero"/>
        <c:crossBetween val="midCat"/>
      </c:valAx>
      <c:valAx>
        <c:axId val="87735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274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 and Felsic Grains</a:t>
            </a:r>
          </a:p>
          <a:p>
            <a:pPr>
              <a:defRPr/>
            </a:pPr>
            <a:r>
              <a:rPr lang="en-US"/>
              <a:t>33.5 cm Height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Mass%'!$C$90:$L$90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Mass%'!$C$91:$L$91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5.2280736684302731</c:v>
                </c:pt>
                <c:pt idx="3">
                  <c:v>25.443730066582283</c:v>
                </c:pt>
                <c:pt idx="4">
                  <c:v>86.741540067424268</c:v>
                </c:pt>
                <c:pt idx="5">
                  <c:v>93.735882789842123</c:v>
                </c:pt>
                <c:pt idx="6">
                  <c:v>96.144825438935115</c:v>
                </c:pt>
                <c:pt idx="7">
                  <c:v>99.194992285141609</c:v>
                </c:pt>
                <c:pt idx="8">
                  <c:v>99.999999999999986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0C3-FD4A-BB9F-19ED8DF38010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Mass%'!$C$90:$L$90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Mass%'!$C$92:$L$92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0.14917235241634144</c:v>
                </c:pt>
                <c:pt idx="3">
                  <c:v>3.4177751942217465</c:v>
                </c:pt>
                <c:pt idx="4">
                  <c:v>43.061938513799227</c:v>
                </c:pt>
                <c:pt idx="5">
                  <c:v>70.203351741791153</c:v>
                </c:pt>
                <c:pt idx="6">
                  <c:v>79.551207641389496</c:v>
                </c:pt>
                <c:pt idx="7">
                  <c:v>95.49708363370614</c:v>
                </c:pt>
                <c:pt idx="8">
                  <c:v>99.705559379862351</c:v>
                </c:pt>
                <c:pt idx="9">
                  <c:v>100.00000000000003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0C3-FD4A-BB9F-19ED8DF38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6551215"/>
        <c:axId val="886288383"/>
      </c:scatterChart>
      <c:valAx>
        <c:axId val="886551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288383"/>
        <c:crosses val="autoZero"/>
        <c:crossBetween val="midCat"/>
      </c:valAx>
      <c:valAx>
        <c:axId val="886288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55121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</a:t>
            </a:r>
            <a:r>
              <a:rPr lang="en-US" baseline="0"/>
              <a:t> Mass % for Mafic and Felsic Grains</a:t>
            </a:r>
          </a:p>
          <a:p>
            <a:pPr>
              <a:defRPr/>
            </a:pPr>
            <a:r>
              <a:rPr lang="en-US" baseline="0"/>
              <a:t>58.5 cm Height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Mass%'!$C$93:$L$93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Mass%'!$C$94:$L$94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14.611201036457205</c:v>
                </c:pt>
                <c:pt idx="4">
                  <c:v>32.756475490866514</c:v>
                </c:pt>
                <c:pt idx="5">
                  <c:v>42.149900650096448</c:v>
                </c:pt>
                <c:pt idx="6">
                  <c:v>56.05198305737553</c:v>
                </c:pt>
                <c:pt idx="7">
                  <c:v>98.020434004920787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7F8-BC4C-A23C-D332E3DF9310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Mass%'!$C$93:$L$93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Mass%'!$C$95:$L$95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1.2177710110431883</c:v>
                </c:pt>
                <c:pt idx="4">
                  <c:v>10.291681839947911</c:v>
                </c:pt>
                <c:pt idx="5">
                  <c:v>18.468588474252705</c:v>
                </c:pt>
                <c:pt idx="6">
                  <c:v>33.145068763725888</c:v>
                </c:pt>
                <c:pt idx="7">
                  <c:v>89.110858642092637</c:v>
                </c:pt>
                <c:pt idx="8">
                  <c:v>100.00000000000001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7F8-BC4C-A23C-D332E3DF9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243167"/>
        <c:axId val="1131247215"/>
      </c:scatterChart>
      <c:valAx>
        <c:axId val="867243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247215"/>
        <c:crosses val="autoZero"/>
        <c:crossBetween val="midCat"/>
      </c:valAx>
      <c:valAx>
        <c:axId val="1131247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2431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 and Felsic</a:t>
            </a:r>
            <a:r>
              <a:rPr lang="en-US" baseline="0"/>
              <a:t> Grains</a:t>
            </a:r>
          </a:p>
          <a:p>
            <a:pPr>
              <a:defRPr/>
            </a:pPr>
            <a:r>
              <a:rPr lang="en-US" baseline="0"/>
              <a:t>83 cm Height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Mass%'!$C$96:$L$96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Mass%'!$C$97:$L$97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14.910697320035068</c:v>
                </c:pt>
                <c:pt idx="4">
                  <c:v>18.527823775488415</c:v>
                </c:pt>
                <c:pt idx="5">
                  <c:v>26.43233009168874</c:v>
                </c:pt>
                <c:pt idx="6">
                  <c:v>45.153529261636876</c:v>
                </c:pt>
                <c:pt idx="7">
                  <c:v>85.484244792314854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1D-354A-B191-80362BE22754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Mass%'!$C$96:$L$96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Mass%'!$C$98:$L$98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0.79364484195246832</c:v>
                </c:pt>
                <c:pt idx="4">
                  <c:v>2.5263890075675546</c:v>
                </c:pt>
                <c:pt idx="5">
                  <c:v>8.1160813263370422</c:v>
                </c:pt>
                <c:pt idx="6">
                  <c:v>21.354826291843722</c:v>
                </c:pt>
                <c:pt idx="7">
                  <c:v>62.141451468196806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E1D-354A-B191-80362BE22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132175"/>
        <c:axId val="1111016159"/>
      </c:scatterChart>
      <c:valAx>
        <c:axId val="1136132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016159"/>
        <c:crosses val="autoZero"/>
        <c:crossBetween val="midCat"/>
      </c:valAx>
      <c:valAx>
        <c:axId val="111101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1321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 and Felsic Grains</a:t>
            </a:r>
          </a:p>
          <a:p>
            <a:pPr>
              <a:defRPr/>
            </a:pPr>
            <a:r>
              <a:rPr lang="en-US"/>
              <a:t>105 cm Height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Mass%'!$C$99:$L$99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Mass%'!$C$100:$L$100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10.811643635184826</c:v>
                </c:pt>
                <c:pt idx="5">
                  <c:v>24.272924386131468</c:v>
                </c:pt>
                <c:pt idx="6">
                  <c:v>49.180169256124337</c:v>
                </c:pt>
                <c:pt idx="7">
                  <c:v>52.229359100756874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93-4546-B81E-90065925FF39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Mass%'!$C$99:$L$99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Mass%'!$C$101:$L$101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1.8935150373918286</c:v>
                </c:pt>
                <c:pt idx="5">
                  <c:v>8.411484999024065</c:v>
                </c:pt>
                <c:pt idx="6">
                  <c:v>23.037589120082828</c:v>
                </c:pt>
                <c:pt idx="7">
                  <c:v>27.65533377287786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293-4546-B81E-90065925F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421471"/>
        <c:axId val="930024639"/>
      </c:scatterChart>
      <c:valAx>
        <c:axId val="865421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</a:t>
                </a:r>
                <a:r>
                  <a:rPr lang="en-US" baseline="0"/>
                  <a:t> Size (microns)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024639"/>
        <c:crosses val="autoZero"/>
        <c:crossBetween val="midCat"/>
      </c:valAx>
      <c:valAx>
        <c:axId val="93002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4214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Mass % for Mafic</a:t>
            </a:r>
            <a:r>
              <a:rPr lang="en-US" baseline="0"/>
              <a:t> and Felsic Grains</a:t>
            </a:r>
          </a:p>
          <a:p>
            <a:pPr>
              <a:defRPr/>
            </a:pPr>
            <a:r>
              <a:rPr lang="en-US" baseline="0"/>
              <a:t>31 cm Height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Mafic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'(A) Cumulative Mass%'!$C$64:$L$64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Mass%'!$C$65:$L$65</c:f>
              <c:numCache>
                <c:formatCode>General</c:formatCode>
                <c:ptCount val="10"/>
                <c:pt idx="0">
                  <c:v>0</c:v>
                </c:pt>
                <c:pt idx="1">
                  <c:v>4.6496184235839495</c:v>
                </c:pt>
                <c:pt idx="2">
                  <c:v>27.326034725376335</c:v>
                </c:pt>
                <c:pt idx="3">
                  <c:v>52.654005611340267</c:v>
                </c:pt>
                <c:pt idx="4">
                  <c:v>75.245257106602224</c:v>
                </c:pt>
                <c:pt idx="5">
                  <c:v>81.49854396635665</c:v>
                </c:pt>
                <c:pt idx="6">
                  <c:v>88.454043140397118</c:v>
                </c:pt>
                <c:pt idx="7">
                  <c:v>99.424252264397595</c:v>
                </c:pt>
                <c:pt idx="8">
                  <c:v>100.00000000000001</c:v>
                </c:pt>
                <c:pt idx="9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462-FC45-AD29-A4B3BE13760E}"/>
            </c:ext>
          </c:extLst>
        </c:ser>
        <c:ser>
          <c:idx val="1"/>
          <c:order val="1"/>
          <c:tx>
            <c:v>Felsic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'(A) Cumulative Mass%'!$C$64:$L$64</c:f>
              <c:numCache>
                <c:formatCode>General</c:formatCode>
                <c:ptCount val="10"/>
                <c:pt idx="0">
                  <c:v>1000</c:v>
                </c:pt>
                <c:pt idx="1">
                  <c:v>710</c:v>
                </c:pt>
                <c:pt idx="2">
                  <c:v>500</c:v>
                </c:pt>
                <c:pt idx="3">
                  <c:v>355</c:v>
                </c:pt>
                <c:pt idx="4">
                  <c:v>250</c:v>
                </c:pt>
                <c:pt idx="5">
                  <c:v>180</c:v>
                </c:pt>
                <c:pt idx="6">
                  <c:v>125</c:v>
                </c:pt>
                <c:pt idx="7">
                  <c:v>63</c:v>
                </c:pt>
                <c:pt idx="8">
                  <c:v>45</c:v>
                </c:pt>
                <c:pt idx="9">
                  <c:v>0</c:v>
                </c:pt>
              </c:numCache>
            </c:numRef>
          </c:xVal>
          <c:yVal>
            <c:numRef>
              <c:f>'(A) Cumulative Mass%'!$C$66:$L$66</c:f>
              <c:numCache>
                <c:formatCode>General</c:formatCode>
                <c:ptCount val="10"/>
                <c:pt idx="0">
                  <c:v>0</c:v>
                </c:pt>
                <c:pt idx="1">
                  <c:v>1.2219775144096213E-2</c:v>
                </c:pt>
                <c:pt idx="2">
                  <c:v>0.35252408824351456</c:v>
                </c:pt>
                <c:pt idx="3">
                  <c:v>5.0878881854846965</c:v>
                </c:pt>
                <c:pt idx="4">
                  <c:v>27.181098637816856</c:v>
                </c:pt>
                <c:pt idx="5">
                  <c:v>44.088459707356236</c:v>
                </c:pt>
                <c:pt idx="6">
                  <c:v>60.036381029278921</c:v>
                </c:pt>
                <c:pt idx="7">
                  <c:v>96.007949932993427</c:v>
                </c:pt>
                <c:pt idx="8">
                  <c:v>99.220675212954703</c:v>
                </c:pt>
                <c:pt idx="9">
                  <c:v>100.00000000000001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462-FC45-AD29-A4B3BE137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233215"/>
        <c:axId val="867504623"/>
      </c:scatterChart>
      <c:valAx>
        <c:axId val="867233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Grain Size (microns)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504623"/>
        <c:crosses val="autoZero"/>
        <c:crossBetween val="midCat"/>
      </c:valAx>
      <c:valAx>
        <c:axId val="86750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Mass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23321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2F03-9C8C-9F98-E0AE-393EB5EC4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FE41B-C021-D4CD-353B-3C6207188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13E22-D0A9-02DB-2B8E-AF882AE6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76CF-1A47-4D81-5132-871278BE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0A0BF-470D-9818-3E5B-9FD3547B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1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3C01-3BF9-039B-818D-33D3BC7D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E68BD-A2BF-1E0C-BD11-2679B2EBD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A1B7A-CDEC-8EE4-FC22-0EBC4D88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64866-3A4C-769A-9E78-9B275A0E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0694B-13E1-C332-2867-D42CAD7B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A647F4-FBFB-023F-A485-D0C922A3B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1DEF0-0D37-30FC-EE6D-B38DABF32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A7179-6CAD-F929-DED4-754791A5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DE745-6F65-3509-A880-E18B6A3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EA2CD-2807-4750-6E4D-B57EBE0D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E69D-30DB-CCAD-2226-AF6DB146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F0AF5-1913-3843-1BDB-DAE944FF6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4A9D5-A847-64B6-4C89-92F4D002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37545-7016-4B31-DABE-EEBBFE5D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025A1-F666-4638-F506-1A43EA24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7A86-5A52-B178-41B5-2A616F71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61935-A231-308C-B46E-7D17C9422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7271-B18E-D5CA-3978-25497AAC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3E1D-9559-3A3D-FC70-2C15CBCB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7C310-1179-53E4-5B99-E93AE8BB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669B-D5AC-AB03-90B5-1FBD1E16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A9474-4910-E8C7-B5BD-B7A477C18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9B214-4A49-7745-D89C-E8303F003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680FD-7E62-343D-4E37-E9E83A6C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3387A-8706-06BF-17E7-30A2E291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369DC-2998-8F09-CC15-B9119F26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0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A8C9-B4E6-6A58-9A41-F30299E6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25474-7FA2-65A2-2CCB-F4DF5BA8E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D10CD-2EDF-7843-3EB8-71A06FAFA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F7D09-57C2-94E1-395C-51D1E8058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CDFB5-1E9D-876F-656C-060E9C528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60B25-1E7B-E6A8-0F60-CD62B328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EF220-5D5D-6DDA-DCA3-5C4A0C68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74CDA-8E10-8D92-2E06-10B0B014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7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6372-4FE1-935E-DD61-8589EF66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D1B36-E1BE-4639-ED1F-0A6BDC6A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722CC-BECA-D7B6-DA17-FC299503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2A9F-665B-6943-CBD6-94FD68C6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84B78-70B6-6EB0-88AD-618C1267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4FEFF-15C4-1CF6-BF64-D23569C5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FDE14-7161-081C-76C8-3C572B50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5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C2D6-B99C-D18E-467D-6326D72F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EF107-A8B9-829C-FB9B-A50070CED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4DDC8-AF9E-D965-9EE1-871246E6F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1EC0-8CF7-8B88-EFDA-75D78621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88A82-02E1-7854-9835-19837253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77E85-DFB5-6901-7378-B07E357F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2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A3C-47B5-184C-E23F-F97A0CB7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638E88-FF87-A736-DF58-370F6048C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DE2F1-5BE8-1C4B-08C0-13291816B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CC02D-CDD0-7D88-B012-8DD3BE61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C795-9BF6-73F9-8BD6-95155596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54C5D-836B-23B2-7F01-6A964DA5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4ADF5-4E9A-D7FA-E182-A31A4A69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79943-D063-C0F8-4B48-7A0E4B0E7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FE297-5757-5DAB-D6C6-583DA886A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BBDE8-FF0D-D24A-9923-8F634FE0F882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7C4F4-3127-8B31-93D2-824738F84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CABDA-4186-A6CF-EC2A-E94352CD4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FEF73-8B42-1244-8E5D-E2F594B2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gst.w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gst.w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gst.w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7FEA97-E092-1C9F-7713-33D047B93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5915"/>
            <a:ext cx="9144000" cy="22298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42414"/>
                </a:solidFill>
              </a:rPr>
              <a:t>Johnelle Gonzales</a:t>
            </a:r>
          </a:p>
          <a:p>
            <a:r>
              <a:rPr lang="en-US" dirty="0">
                <a:solidFill>
                  <a:srgbClr val="342414"/>
                </a:solidFill>
              </a:rPr>
              <a:t>Amber </a:t>
            </a:r>
            <a:r>
              <a:rPr lang="en-US" dirty="0" err="1">
                <a:solidFill>
                  <a:srgbClr val="342414"/>
                </a:solidFill>
              </a:rPr>
              <a:t>Gullikson</a:t>
            </a:r>
            <a:r>
              <a:rPr lang="en-US" dirty="0">
                <a:solidFill>
                  <a:srgbClr val="342414"/>
                </a:solidFill>
              </a:rPr>
              <a:t>, United States Geological Survey</a:t>
            </a:r>
          </a:p>
          <a:p>
            <a:r>
              <a:rPr lang="en-US" dirty="0">
                <a:solidFill>
                  <a:srgbClr val="342414"/>
                </a:solidFill>
              </a:rPr>
              <a:t>Arizona NASA Space Grant Consortium Symposium</a:t>
            </a:r>
          </a:p>
          <a:p>
            <a:r>
              <a:rPr lang="en-US" dirty="0">
                <a:solidFill>
                  <a:srgbClr val="342414"/>
                </a:solidFill>
              </a:rPr>
              <a:t>April 19</a:t>
            </a:r>
            <a:r>
              <a:rPr lang="en-US" baseline="30000" dirty="0">
                <a:solidFill>
                  <a:srgbClr val="342414"/>
                </a:solidFill>
              </a:rPr>
              <a:t>th</a:t>
            </a:r>
            <a:r>
              <a:rPr lang="en-US" dirty="0">
                <a:solidFill>
                  <a:srgbClr val="342414"/>
                </a:solidFill>
              </a:rPr>
              <a:t>, 2025</a:t>
            </a:r>
          </a:p>
        </p:txBody>
      </p:sp>
      <p:pic>
        <p:nvPicPr>
          <p:cNvPr id="5" name="Google Shape;59;p13">
            <a:extLst>
              <a:ext uri="{FF2B5EF4-FFF2-40B4-BE49-F238E27FC236}">
                <a16:creationId xmlns:a16="http://schemas.microsoft.com/office/drawing/2014/main" id="{85BA3F02-3C5E-A7D0-3952-0E34CAF719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6240" y="5343446"/>
            <a:ext cx="1268364" cy="126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NASA Insignia Color">
            <a:extLst>
              <a:ext uri="{FF2B5EF4-FFF2-40B4-BE49-F238E27FC236}">
                <a16:creationId xmlns:a16="http://schemas.microsoft.com/office/drawing/2014/main" id="{91420FB8-75C8-458D-4345-741C8E72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8" y="5255343"/>
            <a:ext cx="1371473" cy="14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versity Marks | Visual Identity Guide">
            <a:extLst>
              <a:ext uri="{FF2B5EF4-FFF2-40B4-BE49-F238E27FC236}">
                <a16:creationId xmlns:a16="http://schemas.microsoft.com/office/drawing/2014/main" id="{F84E5417-9A8B-4B9A-3404-C86D5CEA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083" y="5527251"/>
            <a:ext cx="1268734" cy="9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A6E864-AAF9-1CAE-353F-9D3D24CB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6" y="4903015"/>
            <a:ext cx="1371473" cy="18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CE7325-A2F5-32EC-18A0-316AB6691DE6}"/>
              </a:ext>
            </a:extLst>
          </p:cNvPr>
          <p:cNvSpPr/>
          <p:nvPr/>
        </p:nvSpPr>
        <p:spPr>
          <a:xfrm>
            <a:off x="-130630" y="-52570"/>
            <a:ext cx="12453257" cy="2312719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F3E6D-88AA-D4A3-866A-804850261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0237"/>
            <a:ext cx="9579430" cy="1348653"/>
          </a:xfrm>
        </p:spPr>
        <p:txBody>
          <a:bodyPr>
            <a:noAutofit/>
          </a:bodyPr>
          <a:lstStyle/>
          <a:p>
            <a:r>
              <a:rPr lang="en-US" sz="4000" b="1" i="0" dirty="0">
                <a:solidFill>
                  <a:srgbClr val="342414"/>
                </a:solidFill>
                <a:effectLst/>
                <a:latin typeface="Arial" panose="020B0604020202020204" pitchFamily="34" charset="0"/>
              </a:rPr>
              <a:t>Modeling Sediment Mass Distribution of the Grand Falls Dune Field</a:t>
            </a:r>
            <a:endParaRPr lang="en-US" sz="4000" b="1" dirty="0">
              <a:solidFill>
                <a:srgbClr val="342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2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2055A-E2BF-16EA-EA7C-E2CC16B68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F9A405-793E-6D89-6862-B4D71747605B}"/>
              </a:ext>
            </a:extLst>
          </p:cNvPr>
          <p:cNvSpPr/>
          <p:nvPr/>
        </p:nvSpPr>
        <p:spPr>
          <a:xfrm>
            <a:off x="-83127" y="-52570"/>
            <a:ext cx="12405755" cy="1181283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74BAF-EFD0-31B3-D99F-29CD10E4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4" y="-52570"/>
            <a:ext cx="10515600" cy="118128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2525-576D-48C4-1522-60A1D393D99B}"/>
              </a:ext>
            </a:extLst>
          </p:cNvPr>
          <p:cNvSpPr txBox="1">
            <a:spLocks/>
          </p:cNvSpPr>
          <p:nvPr/>
        </p:nvSpPr>
        <p:spPr>
          <a:xfrm>
            <a:off x="686788" y="1624013"/>
            <a:ext cx="11822712" cy="4531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Higher transportation heights contain more small grain sizes</a:t>
            </a:r>
          </a:p>
          <a:p>
            <a:pPr>
              <a:lnSpc>
                <a:spcPct val="150000"/>
              </a:lnSpc>
            </a:pPr>
            <a:r>
              <a:rPr lang="en-US" dirty="0"/>
              <a:t>Mafic cinder is predominantly larger in grain size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More likely to be transported via creep and saltation</a:t>
            </a:r>
          </a:p>
          <a:p>
            <a:pPr>
              <a:lnSpc>
                <a:spcPct val="150000"/>
              </a:lnSpc>
            </a:pPr>
            <a:r>
              <a:rPr lang="en-US" dirty="0"/>
              <a:t>Felsic sand is predominantly smaller in grain size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More likely to be transported via saltation and suspension</a:t>
            </a:r>
          </a:p>
          <a:p>
            <a:pPr>
              <a:lnSpc>
                <a:spcPct val="150000"/>
              </a:lnSpc>
            </a:pPr>
            <a:r>
              <a:rPr lang="en-US" dirty="0"/>
              <a:t>Future Work: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Remeasure some sample, analyze more samples, incorporate more accurate modal %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Fit data to functions to understand height boundaries for transportation modes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Incorporate wind velocity data to understand sediment flux</a:t>
            </a:r>
          </a:p>
        </p:txBody>
      </p:sp>
    </p:spTree>
    <p:extLst>
      <p:ext uri="{BB962C8B-B14F-4D97-AF65-F5344CB8AC3E}">
        <p14:creationId xmlns:p14="http://schemas.microsoft.com/office/powerpoint/2010/main" val="15553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528A0-66B9-42EA-30DC-53DF5FF6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BFA05C-E160-5788-2D14-DB0A0F64DF6B}"/>
              </a:ext>
            </a:extLst>
          </p:cNvPr>
          <p:cNvSpPr/>
          <p:nvPr/>
        </p:nvSpPr>
        <p:spPr>
          <a:xfrm>
            <a:off x="-106878" y="1789815"/>
            <a:ext cx="12405755" cy="3278370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8C695-D4A1-ACBD-B1F3-DDFE3340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246" y="2838358"/>
            <a:ext cx="2777506" cy="118128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193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16988-FB0B-4A6D-30BB-D0FD8B100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AB47B4-4AAC-4A90-1EBD-FF4BCA9C5855}"/>
              </a:ext>
            </a:extLst>
          </p:cNvPr>
          <p:cNvSpPr/>
          <p:nvPr/>
        </p:nvSpPr>
        <p:spPr>
          <a:xfrm>
            <a:off x="-83127" y="-52570"/>
            <a:ext cx="12405755" cy="1181283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84000-26CA-2B70-7EB6-56BC47BA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4" y="-52570"/>
            <a:ext cx="10515600" cy="1181283"/>
          </a:xfrm>
        </p:spPr>
        <p:txBody>
          <a:bodyPr/>
          <a:lstStyle/>
          <a:p>
            <a:r>
              <a:rPr lang="en-US" dirty="0"/>
              <a:t>More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961F9A-CF24-3003-67BE-8D2195D7F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483835"/>
              </p:ext>
            </p:extLst>
          </p:nvPr>
        </p:nvGraphicFramePr>
        <p:xfrm>
          <a:off x="47253" y="1128712"/>
          <a:ext cx="4000995" cy="28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672F94-6849-C125-8E47-271463077E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701403"/>
              </p:ext>
            </p:extLst>
          </p:nvPr>
        </p:nvGraphicFramePr>
        <p:xfrm>
          <a:off x="4095502" y="1128713"/>
          <a:ext cx="4000995" cy="283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9341A6-A670-082F-340F-5B7DFB0D8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838786"/>
              </p:ext>
            </p:extLst>
          </p:nvPr>
        </p:nvGraphicFramePr>
        <p:xfrm>
          <a:off x="8143752" y="1128712"/>
          <a:ext cx="4000995" cy="283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E72ADE-0561-8CAD-414C-3F59B3BE2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513507"/>
              </p:ext>
            </p:extLst>
          </p:nvPr>
        </p:nvGraphicFramePr>
        <p:xfrm>
          <a:off x="47253" y="4020357"/>
          <a:ext cx="4000994" cy="283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D11BF7-04B7-08FD-1F48-43845EFC5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083953"/>
              </p:ext>
            </p:extLst>
          </p:nvPr>
        </p:nvGraphicFramePr>
        <p:xfrm>
          <a:off x="4095501" y="4020356"/>
          <a:ext cx="4000995" cy="283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7900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82FDB-B36F-C546-71A1-EAA9A17C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88" y="1709530"/>
            <a:ext cx="5942610" cy="4531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Relatively young (&lt;100 years)</a:t>
            </a:r>
          </a:p>
          <a:p>
            <a:pPr>
              <a:lnSpc>
                <a:spcPct val="150000"/>
              </a:lnSpc>
            </a:pPr>
            <a:r>
              <a:rPr lang="en-US" dirty="0"/>
              <a:t>Located ~70 km NE of Flagstaff, AZ</a:t>
            </a:r>
          </a:p>
          <a:p>
            <a:pPr>
              <a:lnSpc>
                <a:spcPct val="150000"/>
              </a:lnSpc>
            </a:pPr>
            <a:r>
              <a:rPr lang="en-US" dirty="0"/>
              <a:t>Bi-modal sediment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Felsic sand (quartz)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Sourced from Little Colorado River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Basaltic cinder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Sourced from nearby cinder cones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5EB92-C580-B582-30BE-4A820F488161}"/>
              </a:ext>
            </a:extLst>
          </p:cNvPr>
          <p:cNvSpPr/>
          <p:nvPr/>
        </p:nvSpPr>
        <p:spPr>
          <a:xfrm>
            <a:off x="-130630" y="-66361"/>
            <a:ext cx="12453257" cy="1325563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71BD7-0D10-4384-1BF5-CC5B1220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89" y="0"/>
            <a:ext cx="10597738" cy="1325563"/>
          </a:xfrm>
        </p:spPr>
        <p:txBody>
          <a:bodyPr/>
          <a:lstStyle/>
          <a:p>
            <a:r>
              <a:rPr lang="en-US" dirty="0">
                <a:solidFill>
                  <a:srgbClr val="342414"/>
                </a:solidFill>
              </a:rPr>
              <a:t>Background – Grand Falls Dune Field (GFDF) </a:t>
            </a:r>
          </a:p>
        </p:txBody>
      </p:sp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2CDA77A4-2C34-81F0-8FB8-79067D158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06" y="2362126"/>
            <a:ext cx="5575300" cy="360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3B9899-49BC-82DC-7921-CE6750BCFCE1}"/>
              </a:ext>
            </a:extLst>
          </p:cNvPr>
          <p:cNvSpPr txBox="1"/>
          <p:nvPr/>
        </p:nvSpPr>
        <p:spPr>
          <a:xfrm>
            <a:off x="7547841" y="5968926"/>
            <a:ext cx="3626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http://</a:t>
            </a:r>
            <a:r>
              <a:rPr lang="en-US" sz="1400" dirty="0" err="1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sgst.wr</a:t>
            </a:r>
            <a:r>
              <a:rPr lang="en-US" sz="1400" dirty="0" err="1">
                <a:effectLst/>
                <a:latin typeface="Helvetica Neue" panose="02000503000000020004" pitchFamily="2" charset="0"/>
              </a:rPr>
              <a:t>.usgs.gov</a:t>
            </a:r>
            <a:r>
              <a:rPr lang="en-US" sz="1400" dirty="0">
                <a:effectLst/>
                <a:latin typeface="Helvetica Neue" panose="02000503000000020004" pitchFamily="2" charset="0"/>
              </a:rPr>
              <a:t>/dunes//</a:t>
            </a:r>
          </a:p>
        </p:txBody>
      </p:sp>
    </p:spTree>
    <p:extLst>
      <p:ext uri="{BB962C8B-B14F-4D97-AF65-F5344CB8AC3E}">
        <p14:creationId xmlns:p14="http://schemas.microsoft.com/office/powerpoint/2010/main" val="403653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31CB5-248D-3CF6-E5DE-EE0AA11E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a trail&#10;&#10;Description automatically generated with medium confidence">
            <a:extLst>
              <a:ext uri="{FF2B5EF4-FFF2-40B4-BE49-F238E27FC236}">
                <a16:creationId xmlns:a16="http://schemas.microsoft.com/office/drawing/2014/main" id="{2F160391-C0C8-A1CF-3634-A73DF6FCB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3852" y="1931537"/>
            <a:ext cx="3644900" cy="4064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FDAE27-DBAB-9A92-1264-A9B74380159F}"/>
              </a:ext>
            </a:extLst>
          </p:cNvPr>
          <p:cNvSpPr/>
          <p:nvPr/>
        </p:nvSpPr>
        <p:spPr>
          <a:xfrm>
            <a:off x="-130630" y="-66361"/>
            <a:ext cx="12453257" cy="1325563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0B727-78F9-3C82-CF42-39016A29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89" y="0"/>
            <a:ext cx="10597738" cy="1325563"/>
          </a:xfrm>
        </p:spPr>
        <p:txBody>
          <a:bodyPr/>
          <a:lstStyle/>
          <a:p>
            <a:r>
              <a:rPr lang="en-US" dirty="0">
                <a:solidFill>
                  <a:srgbClr val="342414"/>
                </a:solidFill>
              </a:rPr>
              <a:t>Motivations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2E8A9-FB5A-B40B-DD5F-E32FC26217D4}"/>
              </a:ext>
            </a:extLst>
          </p:cNvPr>
          <p:cNvSpPr txBox="1">
            <a:spLocks/>
          </p:cNvSpPr>
          <p:nvPr/>
        </p:nvSpPr>
        <p:spPr>
          <a:xfrm>
            <a:off x="153388" y="1709530"/>
            <a:ext cx="7290464" cy="453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Analog site for Mars and other planetary surface with dune-like features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do dunes form and grow in aeolian environments on Mars?</a:t>
            </a:r>
          </a:p>
          <a:p>
            <a:pPr>
              <a:lnSpc>
                <a:spcPct val="150000"/>
              </a:lnSpc>
            </a:pPr>
            <a:r>
              <a:rPr lang="en-US" dirty="0"/>
              <a:t>Rapidly growing dune field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What are future affects on tribal lands nearby?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will this dune field continue to grow?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F673D-A7DF-6D25-171A-0629086AFBAF}"/>
              </a:ext>
            </a:extLst>
          </p:cNvPr>
          <p:cNvSpPr txBox="1"/>
          <p:nvPr/>
        </p:nvSpPr>
        <p:spPr>
          <a:xfrm>
            <a:off x="7510238" y="6056846"/>
            <a:ext cx="351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http://</a:t>
            </a:r>
            <a:r>
              <a:rPr lang="en-US" sz="1400" dirty="0" err="1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sgst.wr</a:t>
            </a:r>
            <a:r>
              <a:rPr lang="en-US" sz="1400" dirty="0" err="1">
                <a:effectLst/>
                <a:latin typeface="Helvetica Neue" panose="02000503000000020004" pitchFamily="2" charset="0"/>
              </a:rPr>
              <a:t>.usgs.gov</a:t>
            </a:r>
            <a:r>
              <a:rPr lang="en-US" sz="1400" dirty="0">
                <a:effectLst/>
                <a:latin typeface="Helvetica Neue" panose="02000503000000020004" pitchFamily="2" charset="0"/>
              </a:rPr>
              <a:t>/dunes//</a:t>
            </a:r>
          </a:p>
        </p:txBody>
      </p:sp>
    </p:spTree>
    <p:extLst>
      <p:ext uri="{BB962C8B-B14F-4D97-AF65-F5344CB8AC3E}">
        <p14:creationId xmlns:p14="http://schemas.microsoft.com/office/powerpoint/2010/main" val="414231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3FF1B-61FB-A701-C774-325403DA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316509"/>
            <a:ext cx="6346371" cy="3185762"/>
          </a:xfrm>
        </p:spPr>
        <p:txBody>
          <a:bodyPr/>
          <a:lstStyle/>
          <a:p>
            <a:r>
              <a:rPr lang="en-US" dirty="0"/>
              <a:t>Sediment Collection</a:t>
            </a:r>
          </a:p>
          <a:p>
            <a:pPr lvl="1"/>
            <a:r>
              <a:rPr lang="en-US" dirty="0"/>
              <a:t>Big Spring Number Eight (BSNE)</a:t>
            </a:r>
          </a:p>
          <a:p>
            <a:pPr lvl="1"/>
            <a:r>
              <a:rPr lang="en-US" dirty="0"/>
              <a:t>15 total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01495-8897-A0B8-E5A3-3E684EA68E02}"/>
              </a:ext>
            </a:extLst>
          </p:cNvPr>
          <p:cNvSpPr/>
          <p:nvPr/>
        </p:nvSpPr>
        <p:spPr>
          <a:xfrm>
            <a:off x="-130629" y="-18491"/>
            <a:ext cx="12453257" cy="1194148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9B142-ECBC-EED3-5E5C-29CEBF03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-71601"/>
            <a:ext cx="10515600" cy="1325563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C9156-77A3-2187-C484-B514B577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044" y="2316509"/>
            <a:ext cx="5236029" cy="3985294"/>
          </a:xfrm>
          <a:prstGeom prst="rect">
            <a:avLst/>
          </a:prstGeom>
        </p:spPr>
      </p:pic>
      <p:pic>
        <p:nvPicPr>
          <p:cNvPr id="3076" name="Picture 4" descr="Research on the Effect of Conservation Tillage Mode on the Suppression of  Near-Surface Dust in Farmland">
            <a:extLst>
              <a:ext uri="{FF2B5EF4-FFF2-40B4-BE49-F238E27FC236}">
                <a16:creationId xmlns:a16="http://schemas.microsoft.com/office/drawing/2014/main" id="{21D652BF-5F60-8803-62CC-2EF07B0A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3861775"/>
            <a:ext cx="5964513" cy="24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5C374A-716E-A3FD-B2A6-D1F17DA89E8A}"/>
              </a:ext>
            </a:extLst>
          </p:cNvPr>
          <p:cNvSpPr txBox="1"/>
          <p:nvPr/>
        </p:nvSpPr>
        <p:spPr>
          <a:xfrm>
            <a:off x="281049" y="6301803"/>
            <a:ext cx="37209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https://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doi.org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/10.3390/agriculture12050703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4094E-2DD2-8164-C05E-E22D7881411F}"/>
              </a:ext>
            </a:extLst>
          </p:cNvPr>
          <p:cNvSpPr txBox="1"/>
          <p:nvPr/>
        </p:nvSpPr>
        <p:spPr>
          <a:xfrm>
            <a:off x="7543799" y="6301803"/>
            <a:ext cx="34883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4"/>
              </a:rPr>
              <a:t>http://</a:t>
            </a:r>
            <a:r>
              <a:rPr lang="en-US" sz="1400" dirty="0" err="1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4"/>
              </a:rPr>
              <a:t>sgst.wr</a:t>
            </a:r>
            <a:r>
              <a:rPr lang="en-US" sz="1400" dirty="0" err="1">
                <a:effectLst/>
                <a:latin typeface="Helvetica Neue" panose="02000503000000020004" pitchFamily="2" charset="0"/>
              </a:rPr>
              <a:t>.usgs.gov</a:t>
            </a:r>
            <a:r>
              <a:rPr lang="en-US" sz="1400" dirty="0">
                <a:effectLst/>
                <a:latin typeface="Helvetica Neue" panose="02000503000000020004" pitchFamily="2" charset="0"/>
              </a:rPr>
              <a:t>/dunes//</a:t>
            </a:r>
          </a:p>
        </p:txBody>
      </p:sp>
    </p:spTree>
    <p:extLst>
      <p:ext uri="{BB962C8B-B14F-4D97-AF65-F5344CB8AC3E}">
        <p14:creationId xmlns:p14="http://schemas.microsoft.com/office/powerpoint/2010/main" val="280716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847F-F44E-318E-5205-1318CB87A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69" y="1899535"/>
            <a:ext cx="5740730" cy="988827"/>
          </a:xfrm>
        </p:spPr>
        <p:txBody>
          <a:bodyPr/>
          <a:lstStyle/>
          <a:p>
            <a:r>
              <a:rPr lang="en-US" dirty="0"/>
              <a:t>Sediment Sieving</a:t>
            </a:r>
          </a:p>
          <a:p>
            <a:pPr lvl="1"/>
            <a:r>
              <a:rPr lang="en-US" dirty="0"/>
              <a:t>10 bin sizes (≥ 1 mm to &lt; 45 um)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0999F7-8459-4C1D-99B8-FE770EBBF4F1}"/>
              </a:ext>
            </a:extLst>
          </p:cNvPr>
          <p:cNvSpPr/>
          <p:nvPr/>
        </p:nvSpPr>
        <p:spPr>
          <a:xfrm>
            <a:off x="-130629" y="-52570"/>
            <a:ext cx="12453257" cy="1204476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536C4-6C90-3BD8-D4F6-D3C32C72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-113114"/>
            <a:ext cx="10515600" cy="1325563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4098" name="Picture 2" descr="ROCK IDENTIFICATION BASICS">
            <a:extLst>
              <a:ext uri="{FF2B5EF4-FFF2-40B4-BE49-F238E27FC236}">
                <a16:creationId xmlns:a16="http://schemas.microsoft.com/office/drawing/2014/main" id="{1F653E20-B182-B544-A5AE-EA06E4C35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54" y="2721496"/>
            <a:ext cx="4900551" cy="36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D7D1B2-3461-AA52-929A-5DC81E30F0F0}"/>
              </a:ext>
            </a:extLst>
          </p:cNvPr>
          <p:cNvSpPr txBox="1">
            <a:spLocks/>
          </p:cNvSpPr>
          <p:nvPr/>
        </p:nvSpPr>
        <p:spPr>
          <a:xfrm>
            <a:off x="6614555" y="1899535"/>
            <a:ext cx="4900551" cy="72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Weight and Modal %</a:t>
            </a:r>
          </a:p>
        </p:txBody>
      </p:sp>
      <p:pic>
        <p:nvPicPr>
          <p:cNvPr id="7" name="Picture 6" descr="A metal container with a stack of food items on it&#10;&#10;Description automatically generated with medium confidence">
            <a:extLst>
              <a:ext uri="{FF2B5EF4-FFF2-40B4-BE49-F238E27FC236}">
                <a16:creationId xmlns:a16="http://schemas.microsoft.com/office/drawing/2014/main" id="{B405A17A-5D0A-5680-C383-6C15BBF1B5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3" t="19810" r="4594" b="13644"/>
          <a:stretch/>
        </p:blipFill>
        <p:spPr>
          <a:xfrm rot="5400000">
            <a:off x="-548329" y="3665284"/>
            <a:ext cx="3901726" cy="2094531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301303F-7D10-F500-11D2-A87D3AA7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97" y="2761686"/>
            <a:ext cx="3316702" cy="38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21046D-0C0A-CC42-7CC9-4CED76FD52E1}"/>
              </a:ext>
            </a:extLst>
          </p:cNvPr>
          <p:cNvSpPr txBox="1"/>
          <p:nvPr/>
        </p:nvSpPr>
        <p:spPr>
          <a:xfrm>
            <a:off x="2545492" y="6588983"/>
            <a:ext cx="4324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particletechlabs.com</a:t>
            </a:r>
            <a:r>
              <a:rPr lang="en-US" sz="1200" dirty="0"/>
              <a:t>/analytical-testing/sieve-analysis/</a:t>
            </a:r>
          </a:p>
        </p:txBody>
      </p:sp>
    </p:spTree>
    <p:extLst>
      <p:ext uri="{BB962C8B-B14F-4D97-AF65-F5344CB8AC3E}">
        <p14:creationId xmlns:p14="http://schemas.microsoft.com/office/powerpoint/2010/main" val="120799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2E7D6-8542-5CB3-2CF1-16A245A1E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77BAD2-7B70-846D-5665-23D026CE12AA}"/>
              </a:ext>
            </a:extLst>
          </p:cNvPr>
          <p:cNvSpPr/>
          <p:nvPr/>
        </p:nvSpPr>
        <p:spPr>
          <a:xfrm>
            <a:off x="-83127" y="-52570"/>
            <a:ext cx="12405755" cy="1181283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F29C1-5B35-4CA7-2525-5890C80A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4" y="-52570"/>
            <a:ext cx="10515600" cy="118128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546A09-04D7-EFF6-6E6D-C80B88B3CE58}"/>
              </a:ext>
            </a:extLst>
          </p:cNvPr>
          <p:cNvGraphicFramePr>
            <a:graphicFrameLocks/>
          </p:cNvGraphicFramePr>
          <p:nvPr/>
        </p:nvGraphicFramePr>
        <p:xfrm>
          <a:off x="1760862" y="1272993"/>
          <a:ext cx="8670273" cy="530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29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6740C-F00F-AEB5-9A68-9A8C9006F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17AC81-A474-94F1-5DE0-4B0826144192}"/>
              </a:ext>
            </a:extLst>
          </p:cNvPr>
          <p:cNvSpPr/>
          <p:nvPr/>
        </p:nvSpPr>
        <p:spPr>
          <a:xfrm>
            <a:off x="-83127" y="-52570"/>
            <a:ext cx="12405755" cy="1181283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A9DC4-F139-1243-F16F-C388B9FD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4" y="-52570"/>
            <a:ext cx="10515600" cy="118128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99D59C5-32DE-3DDB-8AE2-C25B4236E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550529"/>
              </p:ext>
            </p:extLst>
          </p:nvPr>
        </p:nvGraphicFramePr>
        <p:xfrm>
          <a:off x="304800" y="2081048"/>
          <a:ext cx="5491655" cy="346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4BFB064-D4E9-8662-5D50-2EF6EA788F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208022"/>
              </p:ext>
            </p:extLst>
          </p:nvPr>
        </p:nvGraphicFramePr>
        <p:xfrm>
          <a:off x="6395547" y="2081048"/>
          <a:ext cx="5413089" cy="346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410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CBD14-36FF-F724-B897-0633BE331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88B3-F68C-BB15-728D-9361E5F90302}"/>
              </a:ext>
            </a:extLst>
          </p:cNvPr>
          <p:cNvSpPr/>
          <p:nvPr/>
        </p:nvSpPr>
        <p:spPr>
          <a:xfrm>
            <a:off x="-83127" y="-52570"/>
            <a:ext cx="12405755" cy="1181283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207DB-81E6-F246-D517-B80381C8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4" y="-52570"/>
            <a:ext cx="10515600" cy="118128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7ED4C02-7890-6284-CA0F-236839190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498873"/>
              </p:ext>
            </p:extLst>
          </p:nvPr>
        </p:nvGraphicFramePr>
        <p:xfrm>
          <a:off x="47253" y="1128713"/>
          <a:ext cx="4000995" cy="283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39C0561-DDE1-E314-6713-31378582D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397349"/>
              </p:ext>
            </p:extLst>
          </p:nvPr>
        </p:nvGraphicFramePr>
        <p:xfrm>
          <a:off x="4095502" y="1128713"/>
          <a:ext cx="4000995" cy="283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2414A3-38A0-7D75-1FE7-97EC545CD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051175"/>
              </p:ext>
            </p:extLst>
          </p:nvPr>
        </p:nvGraphicFramePr>
        <p:xfrm>
          <a:off x="8143751" y="1128713"/>
          <a:ext cx="4000995" cy="283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293CADD-4D61-E752-CE40-3B57A04D0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31926"/>
              </p:ext>
            </p:extLst>
          </p:nvPr>
        </p:nvGraphicFramePr>
        <p:xfrm>
          <a:off x="2095004" y="4020356"/>
          <a:ext cx="4000995" cy="283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138C791-D391-C269-53B2-E9C1E57D6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778381"/>
              </p:ext>
            </p:extLst>
          </p:nvPr>
        </p:nvGraphicFramePr>
        <p:xfrm>
          <a:off x="6143253" y="4020356"/>
          <a:ext cx="4000995" cy="283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6472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7AC3B-DCA4-017C-5AA1-5DB801992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A6BBFE-4251-F8B5-80FA-2543E10D3C11}"/>
              </a:ext>
            </a:extLst>
          </p:cNvPr>
          <p:cNvSpPr/>
          <p:nvPr/>
        </p:nvSpPr>
        <p:spPr>
          <a:xfrm>
            <a:off x="-83127" y="-52570"/>
            <a:ext cx="12405755" cy="1181283"/>
          </a:xfrm>
          <a:prstGeom prst="rect">
            <a:avLst/>
          </a:prstGeom>
          <a:solidFill>
            <a:srgbClr val="C78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2DDF6-1785-5629-7DFD-80512A8F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4" y="-52570"/>
            <a:ext cx="10515600" cy="118128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85728CF-2C01-7702-B681-B1C679713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300456"/>
              </p:ext>
            </p:extLst>
          </p:nvPr>
        </p:nvGraphicFramePr>
        <p:xfrm>
          <a:off x="701140" y="11287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9671767-5891-0FC7-038E-764549198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645298"/>
              </p:ext>
            </p:extLst>
          </p:nvPr>
        </p:nvGraphicFramePr>
        <p:xfrm>
          <a:off x="6918861" y="11287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0961AF0-FC4E-45D1-8152-03690BD8F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996778"/>
              </p:ext>
            </p:extLst>
          </p:nvPr>
        </p:nvGraphicFramePr>
        <p:xfrm>
          <a:off x="701140" y="40123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EAFD85B-D9A0-1882-ABF1-9041ABEAF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196329"/>
              </p:ext>
            </p:extLst>
          </p:nvPr>
        </p:nvGraphicFramePr>
        <p:xfrm>
          <a:off x="6918860" y="40123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26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4F2021C7-3BE4-4903-9D59-959719E95337}"/>
</file>

<file path=customXml/itemProps2.xml><?xml version="1.0" encoding="utf-8"?>
<ds:datastoreItem xmlns:ds="http://schemas.openxmlformats.org/officeDocument/2006/customXml" ds:itemID="{96A14E9F-3552-4E42-A03C-FE65D335772B}"/>
</file>

<file path=customXml/itemProps3.xml><?xml version="1.0" encoding="utf-8"?>
<ds:datastoreItem xmlns:ds="http://schemas.openxmlformats.org/officeDocument/2006/customXml" ds:itemID="{9C965AF5-C0D2-4CE9-B22C-8F417E54C711}"/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615</Words>
  <Application>Microsoft Macintosh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Helvetica Neue</vt:lpstr>
      <vt:lpstr>Office Theme</vt:lpstr>
      <vt:lpstr>Modeling Sediment Mass Distribution of the Grand Falls Dune Field</vt:lpstr>
      <vt:lpstr>Background – Grand Falls Dune Field (GFDF) </vt:lpstr>
      <vt:lpstr>Motivations</vt:lpstr>
      <vt:lpstr>Methods</vt:lpstr>
      <vt:lpstr>Methods</vt:lpstr>
      <vt:lpstr>Results</vt:lpstr>
      <vt:lpstr>Results</vt:lpstr>
      <vt:lpstr>Results</vt:lpstr>
      <vt:lpstr>Results</vt:lpstr>
      <vt:lpstr>Conclusions</vt:lpstr>
      <vt:lpstr>Thank you!</vt:lpstr>
      <vt:lpstr>More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Johnelle Gonzales</dc:creator>
  <cp:lastModifiedBy>Johnelle Gonzales</cp:lastModifiedBy>
  <cp:revision>45</cp:revision>
  <dcterms:created xsi:type="dcterms:W3CDTF">2025-03-31T20:31:32Z</dcterms:created>
  <dcterms:modified xsi:type="dcterms:W3CDTF">2025-04-04T19:32:15Z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